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7" r:id="rId3"/>
    <p:sldId id="258" r:id="rId4"/>
    <p:sldId id="265" r:id="rId5"/>
    <p:sldId id="256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741D-13E6-4B87-94FA-80AD136ED0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B3F588-0D7F-4EA4-B78F-65B125676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17710-CC28-47C5-8BC9-F7A93B7A5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7C5B1-305F-4CE5-A6D0-56FFB5295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B604D-3A0E-45E0-A720-D80B4B7C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E9A69-62D5-4AF5-AA7B-EE36C931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9E1093-A21A-476C-A3BA-B43CA58EC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72562-C1E2-4894-BB07-9FA2FC73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56FA-E47C-4277-B95B-C7375CBC3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31AE8-3A1F-43A1-A3D5-F10BCD9C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7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3E158D-913D-4C0B-B3F0-B527547767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E35832-ACAA-4101-934F-6C57772CA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D6B7A-A22F-4AF7-81F0-F22D9B4A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CD9C5-B494-410B-94B0-A6130D2C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0E4E4-2DF0-44C4-8E0E-5ABCEA25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4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BFF6-A9F7-43AD-ABE7-655CB1827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E96201-742A-4B3E-87E4-E3971382D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727D8-1C6D-4B03-89A5-BD69B917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8826-2948-42EB-8255-6DB7DDCADB3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12668-A299-47D0-831F-9145DDC2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30DD0-26A5-4C37-86EB-754041C2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BD107-3D7E-443C-9086-41F6522CB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2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2DB2-9E33-4390-99A5-71C751CBE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15824-BEED-444C-A5F2-2E3847CF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BFE2B-6187-4330-8EE5-D12251C7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761CF-DE99-43BE-B37C-67C2E1DD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D2AB-9B74-4018-843C-6D752537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7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4CDE4-F2D6-4DE3-845A-7E5807CC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FD668-895C-4E9E-93A5-3E8CD4CF5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4599A-F668-429F-B2B6-29E85435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EF12B-CFCF-4479-8D86-C0546FA7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6821B-AF31-4DCA-8608-84DDDF4D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F2B9-2DDE-432B-B9EA-BDA04F742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D0AAE-FD89-4053-BE2E-ACB2B0722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86863-14C3-46B0-90EC-62E4FA9DF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F5C18-BCF2-4CA6-A218-A4A9F60DD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9298A-D949-443D-BD32-CDDAEA0D5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9EED6-9714-442D-B85B-C5F790DB0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12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CA37-8714-446C-A634-B5DAE2EA2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F198B-D265-4B3D-96C7-0FF79DD35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AA4841-134C-494B-AE8F-4F06B6341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169CCB-0D03-448D-97A7-BF4D1DE95F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CA7C7A-EDB8-40EA-8250-29CDB4043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55A67-8F80-4C25-9ECE-37F0A77EF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313423-63AF-45CE-A993-9A0555B6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8CAC98-3161-442B-ABFE-CD4CA86E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2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6D67-592D-411D-B093-E867C6FE1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48B66-5DA7-46DC-85D4-89347C44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E15DB0-8D51-40C8-BBC3-FDD6B159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EF46BC-A5D0-407E-BF8C-F663C511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6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8B83A-D7B5-4D6C-8963-84AA4736D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10306-313A-4BE6-9AC4-2505A4F9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ACD53-EDF6-4315-9C15-5F8E6F33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1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41AD-5952-483C-97F7-9D61DD31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93EF0-652D-4A11-B455-6849E7DB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89F13-16ED-4490-A48F-5D78EBF14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4EE85-CB9E-4649-8CEC-847CAC9D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4CE20-5986-4595-AEA1-71189132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5D82BC-45CC-4CBF-A2CC-0A43A89E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65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1AD13-BA97-4880-A0F8-D39A402F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FEB60-B373-4A97-A527-3FED644C8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10227-A4EE-48DE-8FF4-CD8A44298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74C0C-0C8C-482D-A46E-2C21CCAB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CB8BC-47C9-42C9-AE6B-CCEA4026F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E5478-32F8-4BA9-9CC2-6D08F954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50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0A650-0613-4C57-8B2A-FE80264C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13B3B-F2C4-467F-AD63-08EE72CDE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6F93-D911-49A0-86BC-E2CAC59C5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5BE11-4553-4FE6-BE76-ACA4B41B69FD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0B1AA-CE60-49C4-9754-FF9EFF266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960F7-CB1E-487F-A940-60916AB2AA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5D99F-60DC-42D5-90B6-D01A9A5E0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6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864A10-FF70-4069-B261-2815582A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CA81D-A251-447A-A741-2C1312FE0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6433B-57F7-4B39-9CFC-F5D5F5D73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48826-2948-42EB-8255-6DB7DDCADB32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8FBE0-56E4-4605-9AD6-05F1B1D00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90425-3FC3-480A-839C-A85B7798D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D107-3D7E-443C-9086-41F6522CB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33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EEDC-4C27-49BC-A65E-7F0EA7093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99255"/>
            <a:ext cx="9144000" cy="1410707"/>
          </a:xfrm>
        </p:spPr>
        <p:txBody>
          <a:bodyPr>
            <a:normAutofit/>
          </a:bodyPr>
          <a:lstStyle/>
          <a:p>
            <a:r>
              <a:rPr lang="en-GB" dirty="0"/>
              <a:t>5. Forecasting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75E6E7-9E90-41AA-B2CD-FF6C2F119FDC}"/>
              </a:ext>
            </a:extLst>
          </p:cNvPr>
          <p:cNvSpPr txBox="1"/>
          <p:nvPr/>
        </p:nvSpPr>
        <p:spPr>
          <a:xfrm>
            <a:off x="1524000" y="742278"/>
            <a:ext cx="29017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ECFI 2019-20 </a:t>
            </a:r>
          </a:p>
          <a:p>
            <a:r>
              <a:rPr lang="en-GB" dirty="0"/>
              <a:t>Class 22 April + 24 April 2020</a:t>
            </a:r>
          </a:p>
        </p:txBody>
      </p:sp>
    </p:spTree>
    <p:extLst>
      <p:ext uri="{BB962C8B-B14F-4D97-AF65-F5344CB8AC3E}">
        <p14:creationId xmlns:p14="http://schemas.microsoft.com/office/powerpoint/2010/main" val="219529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FFB63-324C-47DB-8F8D-D3A57CDFB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57" y="413455"/>
            <a:ext cx="9712503" cy="477837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5.2 – Minimum </a:t>
            </a:r>
            <a:r>
              <a:rPr lang="en-GB" sz="2800" dirty="0" err="1"/>
              <a:t>m.s.e</a:t>
            </a:r>
            <a:r>
              <a:rPr lang="en-GB" sz="2800" dirty="0"/>
              <a:t>. forecasts for ARMA processes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72BCBCA2-3613-476D-A175-E9454ABC76BD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48509" y="1281702"/>
                <a:ext cx="9319490" cy="477837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GB" sz="2000" dirty="0">
                    <a:latin typeface="+mj-lt"/>
                  </a:rPr>
                  <a:t>Let’s set up some notation: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72BCBCA2-3613-476D-A175-E9454ABC76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48509" y="1281702"/>
                <a:ext cx="9319490" cy="477837"/>
              </a:xfrm>
              <a:blipFill>
                <a:blip r:embed="rId2"/>
                <a:stretch>
                  <a:fillRect l="-654" t="-7595" b="-3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3C041AA2-EBBD-40CF-BCC7-26934C8BADE5}"/>
              </a:ext>
            </a:extLst>
          </p:cNvPr>
          <p:cNvSpPr txBox="1"/>
          <p:nvPr/>
        </p:nvSpPr>
        <p:spPr>
          <a:xfrm>
            <a:off x="3439747" y="1906827"/>
            <a:ext cx="2439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+mj-lt"/>
              </a:rPr>
              <a:t>Current period   Forecasting horizon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D301945-FE07-4076-ABE6-06160B3BF90E}"/>
              </a:ext>
            </a:extLst>
          </p:cNvPr>
          <p:cNvCxnSpPr/>
          <p:nvPr/>
        </p:nvCxnSpPr>
        <p:spPr>
          <a:xfrm flipH="1">
            <a:off x="4267201" y="1708727"/>
            <a:ext cx="157018" cy="19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9953C5-549B-4837-B7AB-009E702528D9}"/>
              </a:ext>
            </a:extLst>
          </p:cNvPr>
          <p:cNvCxnSpPr>
            <a:cxnSpLocks/>
          </p:cNvCxnSpPr>
          <p:nvPr/>
        </p:nvCxnSpPr>
        <p:spPr>
          <a:xfrm>
            <a:off x="4701027" y="1708727"/>
            <a:ext cx="138828" cy="19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Subtitle 2">
                <a:extLst>
                  <a:ext uri="{FF2B5EF4-FFF2-40B4-BE49-F238E27FC236}">
                    <a16:creationId xmlns:a16="http://schemas.microsoft.com/office/drawing/2014/main" id="{4D139C23-D5DE-48F7-A187-7B706E3FF3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8508" y="2547891"/>
                <a:ext cx="10104583" cy="1156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Write it in Wold representation form: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5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5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15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GB" sz="15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i="1" dirty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sz="1500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500" b="0" i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…=</m:t>
                    </m:r>
                    <m:nary>
                      <m:naryPr>
                        <m:chr m:val="∑"/>
                        <m:ctrlP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GB" sz="1500" b="0" i="1" dirty="0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500" b="0" i="1" dirty="0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GB" sz="1500" dirty="0">
                  <a:latin typeface="+mj-lt"/>
                </a:endParaRPr>
              </a:p>
              <a:p>
                <a:pPr algn="l"/>
                <a:endParaRPr lang="en-GB" sz="20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 dirty="0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2000" dirty="0">
                  <a:latin typeface="+mj-lt"/>
                </a:endParaRPr>
              </a:p>
            </p:txBody>
          </p:sp>
        </mc:Choice>
        <mc:Fallback>
          <p:sp>
            <p:nvSpPr>
              <p:cNvPr id="14" name="Subtitle 2">
                <a:extLst>
                  <a:ext uri="{FF2B5EF4-FFF2-40B4-BE49-F238E27FC236}">
                    <a16:creationId xmlns:a16="http://schemas.microsoft.com/office/drawing/2014/main" id="{4D139C23-D5DE-48F7-A187-7B706E3FF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508" y="2547891"/>
                <a:ext cx="10104583" cy="1156096"/>
              </a:xfrm>
              <a:prstGeom prst="rect">
                <a:avLst/>
              </a:prstGeom>
              <a:blipFill>
                <a:blip r:embed="rId3"/>
                <a:stretch>
                  <a:fillRect l="-241" t="-32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Left Brace 15">
            <a:extLst>
              <a:ext uri="{FF2B5EF4-FFF2-40B4-BE49-F238E27FC236}">
                <a16:creationId xmlns:a16="http://schemas.microsoft.com/office/drawing/2014/main" id="{270D7722-2CD6-486B-89C5-9B7D8602445C}"/>
              </a:ext>
            </a:extLst>
          </p:cNvPr>
          <p:cNvSpPr/>
          <p:nvPr/>
        </p:nvSpPr>
        <p:spPr>
          <a:xfrm rot="16200000">
            <a:off x="4627420" y="1208152"/>
            <a:ext cx="323273" cy="50338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8E3BAEA1-1202-4D0F-9C1B-1F128F5A7C35}"/>
              </a:ext>
            </a:extLst>
          </p:cNvPr>
          <p:cNvSpPr/>
          <p:nvPr/>
        </p:nvSpPr>
        <p:spPr>
          <a:xfrm rot="16200000">
            <a:off x="8559800" y="2434279"/>
            <a:ext cx="323273" cy="2581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09C445D-384D-4D7B-AC5C-1D128C0AF38E}"/>
              </a:ext>
            </a:extLst>
          </p:cNvPr>
          <p:cNvSpPr txBox="1"/>
          <p:nvPr/>
        </p:nvSpPr>
        <p:spPr>
          <a:xfrm>
            <a:off x="4433456" y="3956520"/>
            <a:ext cx="4599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FUTURE 				            PAST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1584964A-F039-41D3-8709-7C0CFAD939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833091" y="4731862"/>
                <a:ext cx="6687127" cy="602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Then,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−1, 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−2, 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…]=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sz="2000" dirty="0">
                  <a:latin typeface="+mj-lt"/>
                </a:endParaRPr>
              </a:p>
            </p:txBody>
          </p:sp>
        </mc:Choice>
        <mc:Fallback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1584964A-F039-41D3-8709-7C0CFAD93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91" y="4731862"/>
                <a:ext cx="6687127" cy="602343"/>
              </a:xfrm>
              <a:prstGeom prst="rect">
                <a:avLst/>
              </a:prstGeom>
              <a:blipFill>
                <a:blip r:embed="rId4"/>
                <a:stretch>
                  <a:fillRect l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B190B679-F148-4525-9DC7-EEA8E5209617}"/>
              </a:ext>
            </a:extLst>
          </p:cNvPr>
          <p:cNvSpPr/>
          <p:nvPr/>
        </p:nvSpPr>
        <p:spPr>
          <a:xfrm rot="5400000">
            <a:off x="8559800" y="3150786"/>
            <a:ext cx="323273" cy="25815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3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 animBg="1"/>
      <p:bldP spid="17" grpId="0" animBg="1"/>
      <p:bldP spid="18" grpId="0"/>
      <p:bldP spid="19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1584964A-F039-41D3-8709-7C0CFAD9398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16081" y="787730"/>
                <a:ext cx="6687127" cy="60234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So,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GB" sz="200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−1, 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−2, 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…]=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GB" sz="2000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GB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en-GB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19" name="Subtitle 2">
                <a:extLst>
                  <a:ext uri="{FF2B5EF4-FFF2-40B4-BE49-F238E27FC236}">
                    <a16:creationId xmlns:a16="http://schemas.microsoft.com/office/drawing/2014/main" id="{1584964A-F039-41D3-8709-7C0CFAD93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081" y="787730"/>
                <a:ext cx="6687127" cy="602343"/>
              </a:xfrm>
              <a:prstGeom prst="rect">
                <a:avLst/>
              </a:prstGeom>
              <a:blipFill>
                <a:blip r:embed="rId2"/>
                <a:stretch>
                  <a:fillRect l="-3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Subtitle 2">
                <a:extLst>
                  <a:ext uri="{FF2B5EF4-FFF2-40B4-BE49-F238E27FC236}">
                    <a16:creationId xmlns:a16="http://schemas.microsoft.com/office/drawing/2014/main" id="{9A40F5F7-09ED-4C9C-83E4-1F1F3F9B83A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16081" y="1390073"/>
                <a:ext cx="9929373" cy="25076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Now, to </a:t>
                </a:r>
                <a:r>
                  <a:rPr lang="en-GB" sz="1500" u="sng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prove this is the minimum </a:t>
                </a:r>
                <a:r>
                  <a:rPr lang="en-GB" sz="1500" u="sng" dirty="0" err="1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m.s.e</a:t>
                </a:r>
                <a:r>
                  <a:rPr lang="en-GB" sz="1500" u="sng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. forecast </a:t>
                </a:r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, write the optimal </a:t>
                </a:r>
                <a:r>
                  <a:rPr lang="en-GB" sz="1500" dirty="0" err="1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m.s.e</a:t>
                </a:r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. coefficients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GB" sz="15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GB" sz="1500" b="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 </a:t>
                </a:r>
              </a:p>
              <a:p>
                <a:pPr algn="l"/>
                <a:r>
                  <a:rPr lang="en-GB" sz="1500" b="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(we are considering linear forecasts, i.e., </a:t>
                </a:r>
                <a:r>
                  <a:rPr lang="en-GB" sz="1500" dirty="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linear combinations of past observations)</a:t>
                </a:r>
                <a:endParaRPr lang="en-GB" sz="1500" b="0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  <a:p>
                <a:pPr algn="l"/>
                <a:endParaRPr lang="en-GB" sz="1500" b="0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1600" b="0" i="1" dirty="0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1600" b="0" i="1" dirty="0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1600" b="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1600" b="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GB" sz="1600" b="0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Sup>
                        <m:sSubSupPr>
                          <m:ctrlP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sz="16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GB" sz="1600" b="0" i="1" dirty="0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sSub>
                        <m:sSubPr>
                          <m:ctrlP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1600" i="1" dirty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GB" sz="1600" i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GB" sz="1500" b="0" dirty="0">
                  <a:solidFill>
                    <a:schemeClr val="accent5">
                      <a:lumMod val="75000"/>
                    </a:schemeClr>
                  </a:solidFill>
                  <a:latin typeface="+mj-lt"/>
                </a:endParaRPr>
              </a:p>
              <a:p>
                <a:pPr algn="l"/>
                <a:endParaRPr lang="en-GB" sz="2000" dirty="0">
                  <a:latin typeface="+mj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latin typeface="Cambria Math" panose="02040503050406030204" pitchFamily="18" charset="0"/>
                        </a:rPr>
                        <m:t>E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𝑍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GB" sz="2000" b="0" i="1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sSubSup>
                                    <m:sSubSupPr>
                                      <m:ctrlPr>
                                        <a:rPr lang="en-GB" sz="20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GB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GB" sz="20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2000" dirty="0">
                  <a:latin typeface="+mj-lt"/>
                </a:endParaRPr>
              </a:p>
              <a:p>
                <a:pPr algn="l"/>
                <a:r>
                  <a:rPr lang="en-GB" sz="2000" dirty="0">
                    <a:latin typeface="+mj-lt"/>
                  </a:rPr>
                  <a:t>This is minimized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GB" sz="2000" dirty="0">
                  <a:latin typeface="+mj-lt"/>
                </a:endParaRPr>
              </a:p>
            </p:txBody>
          </p:sp>
        </mc:Choice>
        <mc:Fallback>
          <p:sp>
            <p:nvSpPr>
              <p:cNvPr id="23" name="Subtitle 2">
                <a:extLst>
                  <a:ext uri="{FF2B5EF4-FFF2-40B4-BE49-F238E27FC236}">
                    <a16:creationId xmlns:a16="http://schemas.microsoft.com/office/drawing/2014/main" id="{9A40F5F7-09ED-4C9C-83E4-1F1F3F9B8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6081" y="1390073"/>
                <a:ext cx="9929373" cy="2507672"/>
              </a:xfrm>
              <a:prstGeom prst="rect">
                <a:avLst/>
              </a:prstGeom>
              <a:blipFill>
                <a:blip r:embed="rId3"/>
                <a:stretch>
                  <a:fillRect l="-552" t="-2433" b="-2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8B8501-67C7-4D9D-8FE5-F8B88F461D76}"/>
                  </a:ext>
                </a:extLst>
              </p:cNvPr>
              <p:cNvSpPr txBox="1"/>
              <p:nvPr/>
            </p:nvSpPr>
            <p:spPr>
              <a:xfrm>
                <a:off x="4294909" y="4216239"/>
                <a:ext cx="3887731" cy="20010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Var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]=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GB" dirty="0">
                  <a:latin typeface="+mj-lt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28B8501-67C7-4D9D-8FE5-F8B88F461D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09" y="4216239"/>
                <a:ext cx="3887731" cy="20010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88EA8488-82F3-4C12-8AD9-639AF4C62116}"/>
              </a:ext>
            </a:extLst>
          </p:cNvPr>
          <p:cNvSpPr/>
          <p:nvPr/>
        </p:nvSpPr>
        <p:spPr>
          <a:xfrm>
            <a:off x="2427478" y="4485671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j-lt"/>
              </a:rPr>
              <a:t>Forecast error: </a:t>
            </a:r>
            <a:endParaRPr lang="en-GB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4506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6DBC52-8EAD-46C5-8EC5-AC1DA082B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117" y="0"/>
            <a:ext cx="5105883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9D737E-4B39-46E3-BF37-8D5D0CB363A2}"/>
                  </a:ext>
                </a:extLst>
              </p:cNvPr>
              <p:cNvSpPr txBox="1"/>
              <p:nvPr/>
            </p:nvSpPr>
            <p:spPr>
              <a:xfrm>
                <a:off x="315338" y="841974"/>
                <a:ext cx="3809376" cy="2832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GB" b="0" dirty="0"/>
                  <a:t>In conclusion: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>
                  <a:latin typeface="+mj-lt"/>
                </a:endParaRPr>
              </a:p>
              <a:p>
                <a:pPr/>
                <a:endParaRPr lang="en-GB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latin typeface="+mj-lt"/>
                </a:endParaRPr>
              </a:p>
              <a:p>
                <a:pPr/>
                <a:endParaRPr lang="en-GB" dirty="0">
                  <a:latin typeface="+mj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Var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  <m:r>
                        <a:rPr lang="en-GB" i="1">
                          <a:latin typeface="Cambria Math" panose="02040503050406030204" pitchFamily="18" charset="0"/>
                        </a:rPr>
                        <m:t>]=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bSup>
                            <m:sSub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GB" dirty="0">
                  <a:latin typeface="+mj-lt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9D737E-4B39-46E3-BF37-8D5D0CB363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38" y="841974"/>
                <a:ext cx="3809376" cy="2832057"/>
              </a:xfrm>
              <a:prstGeom prst="rect">
                <a:avLst/>
              </a:prstGeom>
              <a:blipFill>
                <a:blip r:embed="rId3"/>
                <a:stretch>
                  <a:fillRect l="-1440" t="-10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646E467-B15F-462E-92E3-7DE02DD77E03}"/>
                  </a:ext>
                </a:extLst>
              </p:cNvPr>
              <p:cNvSpPr txBox="1"/>
              <p:nvPr/>
            </p:nvSpPr>
            <p:spPr>
              <a:xfrm>
                <a:off x="4061716" y="636491"/>
                <a:ext cx="1712360" cy="3604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</a:t>
                </a:r>
                <a:r>
                  <a:rPr lang="en-GB" dirty="0" err="1"/>
                  <a:t>symptotics</a:t>
                </a:r>
                <a:r>
                  <a:rPr lang="en-GB" dirty="0"/>
                  <a:t>: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nary>
                        <m:naryPr>
                          <m:chr m:val="∑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GB" dirty="0"/>
              </a:p>
              <a:p>
                <a:pPr/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646E467-B15F-462E-92E3-7DE02DD77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716" y="636491"/>
                <a:ext cx="1712360" cy="3604577"/>
              </a:xfrm>
              <a:prstGeom prst="rect">
                <a:avLst/>
              </a:prstGeom>
              <a:blipFill>
                <a:blip r:embed="rId4"/>
                <a:stretch>
                  <a:fillRect l="-2847" t="-8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34C7DC-5EA7-4514-826D-D70D15F32BC3}"/>
                  </a:ext>
                </a:extLst>
              </p:cNvPr>
              <p:cNvSpPr txBox="1"/>
              <p:nvPr/>
            </p:nvSpPr>
            <p:spPr>
              <a:xfrm>
                <a:off x="5400501" y="3036561"/>
                <a:ext cx="1200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Var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C34C7DC-5EA7-4514-826D-D70D15F32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501" y="3036561"/>
                <a:ext cx="1200265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F2AB85F-D7D5-45B0-824B-6B9EF6D823D8}"/>
              </a:ext>
            </a:extLst>
          </p:cNvPr>
          <p:cNvSpPr txBox="1"/>
          <p:nvPr/>
        </p:nvSpPr>
        <p:spPr>
          <a:xfrm>
            <a:off x="325612" y="3965825"/>
            <a:ext cx="6425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+mj-lt"/>
              </a:rPr>
              <a:t>For ARIMA we can obtain a similar formulation, but nonconvergent </a:t>
            </a:r>
          </a:p>
          <a:p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46070CD-3941-4D65-80BE-A0E5FC42522C}"/>
              </a:ext>
            </a:extLst>
          </p:cNvPr>
          <p:cNvSpPr/>
          <p:nvPr/>
        </p:nvSpPr>
        <p:spPr>
          <a:xfrm>
            <a:off x="3825327" y="2732926"/>
            <a:ext cx="2775439" cy="93083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131CEC-E783-4218-889E-7BF4D3B434DF}"/>
              </a:ext>
            </a:extLst>
          </p:cNvPr>
          <p:cNvSpPr/>
          <p:nvPr/>
        </p:nvSpPr>
        <p:spPr>
          <a:xfrm>
            <a:off x="290603" y="2732926"/>
            <a:ext cx="2775439" cy="925809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DC6CC1-C248-4E41-A7C4-8F9B44AF2B07}"/>
              </a:ext>
            </a:extLst>
          </p:cNvPr>
          <p:cNvSpPr/>
          <p:nvPr/>
        </p:nvSpPr>
        <p:spPr>
          <a:xfrm>
            <a:off x="2988485" y="2716495"/>
            <a:ext cx="914400" cy="10335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4037A9-F594-4C18-BFE8-C61129B6BA02}"/>
                  </a:ext>
                </a:extLst>
              </p:cNvPr>
              <p:cNvSpPr txBox="1"/>
              <p:nvPr/>
            </p:nvSpPr>
            <p:spPr>
              <a:xfrm>
                <a:off x="636998" y="678094"/>
                <a:ext cx="6573210" cy="838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u="sng" dirty="0">
                    <a:latin typeface="+mj-lt"/>
                  </a:rPr>
                  <a:t>Example: ARMA(2,1):</a:t>
                </a:r>
                <a:r>
                  <a:rPr lang="en-GB" dirty="0">
                    <a:latin typeface="+mj-lt"/>
                  </a:rPr>
                  <a:t>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1600" dirty="0">
                    <a:solidFill>
                      <a:srgbClr val="0070C0"/>
                    </a:solidFill>
                    <a:latin typeface="+mj-lt"/>
                  </a:rPr>
                  <a:t>See also Ex. 5.2 in Wei’s book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E4037A9-F594-4C18-BFE8-C61129B6BA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98" y="678094"/>
                <a:ext cx="6573210" cy="838948"/>
              </a:xfrm>
              <a:prstGeom prst="rect">
                <a:avLst/>
              </a:prstGeom>
              <a:blipFill>
                <a:blip r:embed="rId2"/>
                <a:stretch>
                  <a:fillRect l="-741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B0DF3B-0C40-43C3-B48D-50355060D171}"/>
                  </a:ext>
                </a:extLst>
              </p:cNvPr>
              <p:cNvSpPr txBox="1"/>
              <p:nvPr/>
            </p:nvSpPr>
            <p:spPr>
              <a:xfrm>
                <a:off x="636998" y="1857910"/>
                <a:ext cx="4315605" cy="13388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𝜃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/>
                  <a:t>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endParaRPr lang="en-GB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5B0DF3B-0C40-43C3-B48D-50355060D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998" y="1857910"/>
                <a:ext cx="4315605" cy="13388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59138F-0D14-4158-85A3-85D7213D018C}"/>
                  </a:ext>
                </a:extLst>
              </p:cNvPr>
              <p:cNvSpPr txBox="1"/>
              <p:nvPr/>
            </p:nvSpPr>
            <p:spPr>
              <a:xfrm>
                <a:off x="553093" y="3527095"/>
                <a:ext cx="4847866" cy="2160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(1)=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+0−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acc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(2)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u="sng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b="0" dirty="0"/>
                  <a:t>         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… </m:t>
                    </m:r>
                  </m:oMath>
                </a14:m>
                <a:endParaRPr lang="en-GB" dirty="0">
                  <a:latin typeface="+mj-lt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−1)+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acc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dirty="0">
                  <a:latin typeface="+mj-lt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759138F-0D14-4158-85A3-85D7213D01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093" y="3527095"/>
                <a:ext cx="4847866" cy="2160913"/>
              </a:xfrm>
              <a:prstGeom prst="rect">
                <a:avLst/>
              </a:prstGeom>
              <a:blipFill>
                <a:blip r:embed="rId4"/>
                <a:stretch>
                  <a:fillRect b="-19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46BADA50-6206-494E-AE3B-C16889C6A0B8}"/>
              </a:ext>
            </a:extLst>
          </p:cNvPr>
          <p:cNvSpPr txBox="1"/>
          <p:nvPr/>
        </p:nvSpPr>
        <p:spPr>
          <a:xfrm>
            <a:off x="5229546" y="5041677"/>
            <a:ext cx="1243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+mj-lt"/>
              </a:rPr>
              <a:t>Eventual forecasting function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4C44F8-1ADD-4721-8F4F-EE2DA73ECA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6117" y="0"/>
            <a:ext cx="5105883" cy="6858000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6AF2ACE-EDF4-4779-A339-52B5EDB33DB6}"/>
              </a:ext>
            </a:extLst>
          </p:cNvPr>
          <p:cNvCxnSpPr/>
          <p:nvPr/>
        </p:nvCxnSpPr>
        <p:spPr>
          <a:xfrm flipH="1">
            <a:off x="4284324" y="5503342"/>
            <a:ext cx="821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3323A84-E41C-4437-9E31-4217A3834230}"/>
              </a:ext>
            </a:extLst>
          </p:cNvPr>
          <p:cNvSpPr/>
          <p:nvPr/>
        </p:nvSpPr>
        <p:spPr>
          <a:xfrm>
            <a:off x="5198724" y="5085707"/>
            <a:ext cx="1273995" cy="83894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8F1CC6-4517-463E-B6D7-9FA5077D1D03}"/>
              </a:ext>
            </a:extLst>
          </p:cNvPr>
          <p:cNvSpPr txBox="1"/>
          <p:nvPr/>
        </p:nvSpPr>
        <p:spPr>
          <a:xfrm>
            <a:off x="9950435" y="135711"/>
            <a:ext cx="1420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+mj-lt"/>
              </a:rPr>
              <a:t>In an ARMA it converges to the mean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587BA4-EDD4-45B9-8448-7952AEBEA6CA}"/>
              </a:ext>
            </a:extLst>
          </p:cNvPr>
          <p:cNvSpPr/>
          <p:nvPr/>
        </p:nvSpPr>
        <p:spPr>
          <a:xfrm>
            <a:off x="9933299" y="148242"/>
            <a:ext cx="1420709" cy="91079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4C39885-0E9F-446E-9931-332490A2F09F}"/>
              </a:ext>
            </a:extLst>
          </p:cNvPr>
          <p:cNvCxnSpPr>
            <a:cxnSpLocks/>
          </p:cNvCxnSpPr>
          <p:nvPr/>
        </p:nvCxnSpPr>
        <p:spPr>
          <a:xfrm flipV="1">
            <a:off x="5906374" y="801385"/>
            <a:ext cx="3915720" cy="41069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2F87BA7-21B4-46BD-88E7-2C9F0A41ABEB}"/>
              </a:ext>
            </a:extLst>
          </p:cNvPr>
          <p:cNvCxnSpPr>
            <a:cxnSpLocks/>
          </p:cNvCxnSpPr>
          <p:nvPr/>
        </p:nvCxnSpPr>
        <p:spPr>
          <a:xfrm>
            <a:off x="11168009" y="1128390"/>
            <a:ext cx="0" cy="351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76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3625</TotalTime>
  <Words>393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Office Theme</vt:lpstr>
      <vt:lpstr>5. Forecasting</vt:lpstr>
      <vt:lpstr>5.2 – Minimum m.s.e. forecasts for ARMA processes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Nuno Crato</dc:creator>
  <cp:lastModifiedBy>Nuno Crato</cp:lastModifiedBy>
  <cp:revision>33</cp:revision>
  <dcterms:created xsi:type="dcterms:W3CDTF">2020-04-12T22:39:35Z</dcterms:created>
  <dcterms:modified xsi:type="dcterms:W3CDTF">2020-04-21T18:03:35Z</dcterms:modified>
</cp:coreProperties>
</file>